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8" r:id="rId3"/>
    <p:sldId id="264" r:id="rId4"/>
    <p:sldId id="291" r:id="rId5"/>
    <p:sldId id="292" r:id="rId6"/>
    <p:sldId id="257" r:id="rId7"/>
    <p:sldId id="259" r:id="rId8"/>
    <p:sldId id="260" r:id="rId9"/>
    <p:sldId id="265" r:id="rId10"/>
    <p:sldId id="266" r:id="rId11"/>
    <p:sldId id="267" r:id="rId12"/>
    <p:sldId id="269" r:id="rId13"/>
    <p:sldId id="268" r:id="rId14"/>
    <p:sldId id="278" r:id="rId15"/>
    <p:sldId id="279" r:id="rId16"/>
    <p:sldId id="280" r:id="rId17"/>
    <p:sldId id="298" r:id="rId18"/>
    <p:sldId id="282" r:id="rId19"/>
    <p:sldId id="283" r:id="rId20"/>
    <p:sldId id="293" r:id="rId21"/>
    <p:sldId id="271" r:id="rId22"/>
    <p:sldId id="272" r:id="rId23"/>
    <p:sldId id="273" r:id="rId24"/>
    <p:sldId id="274" r:id="rId25"/>
    <p:sldId id="275" r:id="rId26"/>
    <p:sldId id="276" r:id="rId27"/>
    <p:sldId id="284" r:id="rId28"/>
    <p:sldId id="285" r:id="rId29"/>
    <p:sldId id="286" r:id="rId30"/>
    <p:sldId id="277" r:id="rId31"/>
    <p:sldId id="288" r:id="rId32"/>
    <p:sldId id="289" r:id="rId33"/>
    <p:sldId id="261" r:id="rId34"/>
    <p:sldId id="263" r:id="rId35"/>
    <p:sldId id="296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133"/>
    <a:srgbClr val="192C43"/>
    <a:srgbClr val="000032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4660"/>
  </p:normalViewPr>
  <p:slideViewPr>
    <p:cSldViewPr>
      <p:cViewPr varScale="1">
        <p:scale>
          <a:sx n="111" d="100"/>
          <a:sy n="111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1AF4D-C8A5-4C8D-9BE9-67C071E643AB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4F0C3-932C-40A2-BC6C-F47E09D09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04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82E48-54FA-4903-A046-C8463EF70FB1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24EE-6DD4-4B4B-B468-4A8DBBC2F1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963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4EE-6DD4-4B4B-B468-4A8DBBC2F1A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30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slide" Target="slide34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slide" Target="slide34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4.xml"/><Relationship Id="rId12" Type="http://schemas.openxmlformats.org/officeDocument/2006/relationships/image" Target="../media/image10.gif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8.jpeg"/><Relationship Id="rId5" Type="http://schemas.openxmlformats.org/officeDocument/2006/relationships/image" Target="../media/image3.jpe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slide" Target="slide34.xml"/><Relationship Id="rId11" Type="http://schemas.openxmlformats.org/officeDocument/2006/relationships/image" Target="../media/image22.jpeg"/><Relationship Id="rId5" Type="http://schemas.openxmlformats.org/officeDocument/2006/relationships/image" Target="../media/image11.png"/><Relationship Id="rId10" Type="http://schemas.openxmlformats.org/officeDocument/2006/relationships/image" Target="../media/image21.jpeg"/><Relationship Id="rId4" Type="http://schemas.openxmlformats.org/officeDocument/2006/relationships/image" Target="../media/image3.jpe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slide" Target="slide34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slide" Target="slide34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slide" Target="slide34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11.png"/><Relationship Id="rId10" Type="http://schemas.openxmlformats.org/officeDocument/2006/relationships/image" Target="../media/image27.gif"/><Relationship Id="rId4" Type="http://schemas.openxmlformats.org/officeDocument/2006/relationships/image" Target="../media/image3.jpeg"/><Relationship Id="rId9" Type="http://schemas.openxmlformats.org/officeDocument/2006/relationships/slide" Target="slide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openxmlformats.org/officeDocument/2006/relationships/image" Target="../media/image11.png"/><Relationship Id="rId12" Type="http://schemas.openxmlformats.org/officeDocument/2006/relationships/image" Target="../media/image29.gif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10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video" Target="../media/media1.mp4"/><Relationship Id="rId9" Type="http://schemas.openxmlformats.org/officeDocument/2006/relationships/slide" Target="slide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image" Target="../media/image3.jpeg"/><Relationship Id="rId11" Type="http://schemas.openxmlformats.org/officeDocument/2006/relationships/slide" Target="slide3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&#1053;&#1072;&#1095;&#1072;&#1083;&#1100;&#1085;&#1072;&#1103;%20&#1079;&#1072;&#1089;&#1090;&#1072;&#1074;&#1082;&#1072;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63;&#1077;&#1088;&#1085;&#1099;&#1081;%20&#1071;&#1097;&#1080;&#1082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32.jpeg"/><Relationship Id="rId4" Type="http://schemas.openxmlformats.org/officeDocument/2006/relationships/image" Target="../media/image3.jpe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34.png"/><Relationship Id="rId4" Type="http://schemas.openxmlformats.org/officeDocument/2006/relationships/slide" Target="slide33.xml"/><Relationship Id="rId9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34.png"/><Relationship Id="rId4" Type="http://schemas.openxmlformats.org/officeDocument/2006/relationships/slide" Target="slide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5;&#1088;&#1072;&#1074;&#1080;&#1083;&#1100;&#1085;&#1099;&#1081;%20&#1086;&#1090;&#1074;&#1077;&#1090;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48.jpeg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slide" Target="slide33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42;&#1086;&#1083;&#1095;&#1086;&#1082;.mp3" TargetMode="External"/><Relationship Id="rId6" Type="http://schemas.openxmlformats.org/officeDocument/2006/relationships/slide" Target="slide35.xml"/><Relationship Id="rId5" Type="http://schemas.openxmlformats.org/officeDocument/2006/relationships/slide" Target="slide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0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12" Type="http://schemas.openxmlformats.org/officeDocument/2006/relationships/slide" Target="slide29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28.xml"/><Relationship Id="rId5" Type="http://schemas.openxmlformats.org/officeDocument/2006/relationships/slide" Target="slide23.xml"/><Relationship Id="rId15" Type="http://schemas.openxmlformats.org/officeDocument/2006/relationships/slide" Target="slide32.xml"/><Relationship Id="rId10" Type="http://schemas.openxmlformats.org/officeDocument/2006/relationships/slide" Target="slide27.xml"/><Relationship Id="rId4" Type="http://schemas.openxmlformats.org/officeDocument/2006/relationships/slide" Target="slide22.xml"/><Relationship Id="rId9" Type="http://schemas.openxmlformats.org/officeDocument/2006/relationships/slide" Target="slide33.xml"/><Relationship Id="rId1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5" Type="http://schemas.openxmlformats.org/officeDocument/2006/relationships/slide" Target="slide36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48;&#1075;&#1088;&#1072;%202%20-%20&#1042;&#1054;&#1042;\&#1063;&#1090;&#1086;%20&#1043;&#1076;&#1077;%20&#1050;&#1086;&#1075;&#1076;&#1072;%20-%20&#1055;&#1086;&#1073;&#1077;&#1076;&#1072;.mp3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43;&#1086;&#1085;&#1075;.mp3" TargetMode="External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3" Type="http://schemas.openxmlformats.org/officeDocument/2006/relationships/slide" Target="slide8.xml"/><Relationship Id="rId7" Type="http://schemas.openxmlformats.org/officeDocument/2006/relationships/slide" Target="slide12.xml"/><Relationship Id="rId12" Type="http://schemas.openxmlformats.org/officeDocument/2006/relationships/slide" Target="slide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10" Type="http://schemas.openxmlformats.org/officeDocument/2006/relationships/slide" Target="slide15.xml"/><Relationship Id="rId4" Type="http://schemas.openxmlformats.org/officeDocument/2006/relationships/slide" Target="slide9.xml"/><Relationship Id="rId9" Type="http://schemas.openxmlformats.org/officeDocument/2006/relationships/slide" Target="slide17.xml"/><Relationship Id="rId1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slide" Target="slide34.xml"/><Relationship Id="rId5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63;&#1090;&#1086;%20&#1043;&#1076;&#1077;%20&#1050;&#1086;&#1075;&#1076;&#1072;%20-%20&#1054;&#1090;&#1073;&#1080;&#1074;&#1082;&#1072;%20&#1084;&#1080;&#1085;&#1091;&#1090;&#1099;.mp3" TargetMode="External"/><Relationship Id="rId1" Type="http://schemas.openxmlformats.org/officeDocument/2006/relationships/audio" Target="file:///D:\&#1056;&#1072;&#1073;&#1086;&#1090;&#1072;%203\&#1041;&#1080;&#1073;&#1083;&#1080;&#1086;&#1090;&#1077;&#1082;&#1072;%20&#1041;&#1077;&#1083;&#1075;&#1086;&#1088;&#1086;&#1076;&#1072;\&#1063;&#1090;&#1086;%20&#1043;&#1076;&#1077;%20&#1050;&#1086;&#1075;&#1076;&#1072;%20-%20&#1043;&#1086;&#1076;&#1099;%20&#1074;&#1077;&#1083;&#1080;&#1082;&#1080;&#1093;%20&#1080;&#1089;&#1087;&#1099;&#1090;&#1072;&#1085;&#1080;&#1081;\&#1095;&#1090;&#1086;%20&#1075;&#1076;&#1077;%20&#1082;&#1086;&#1075;&#1076;&#1072;%20-%20&#1074;&#1085;&#1080;&#1084;&#1072;&#1085;&#1080;&#1077;,%20&#1074;&#1086;&#1087;&#1088;&#1086;&#1089;.mp3" TargetMode="External"/><Relationship Id="rId6" Type="http://schemas.openxmlformats.org/officeDocument/2006/relationships/slide" Target="slide34.xml"/><Relationship Id="rId5" Type="http://schemas.openxmlformats.org/officeDocument/2006/relationships/image" Target="../media/image11.png"/><Relationship Id="rId10" Type="http://schemas.openxmlformats.org/officeDocument/2006/relationships/image" Target="../media/image10.gif"/><Relationship Id="rId4" Type="http://schemas.openxmlformats.org/officeDocument/2006/relationships/image" Target="../media/image3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ра\Desktop\Что Где Когда\Картинки\50efbd0c6ec28117a04c4296d9179c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sp>
        <p:nvSpPr>
          <p:cNvPr id="3" name="Лента лицом вниз 2"/>
          <p:cNvSpPr/>
          <p:nvPr/>
        </p:nvSpPr>
        <p:spPr>
          <a:xfrm>
            <a:off x="755576" y="136086"/>
            <a:ext cx="7812360" cy="792088"/>
          </a:xfrm>
          <a:prstGeom prst="ribbon">
            <a:avLst/>
          </a:prstGeom>
          <a:solidFill>
            <a:schemeClr val="tx1">
              <a:lumMod val="50000"/>
              <a:lumOff val="50000"/>
              <a:alpha val="36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МБУК « ЦБС г. Белгорода»</a:t>
            </a:r>
          </a:p>
          <a:p>
            <a:pPr algn="ctr"/>
            <a:r>
              <a:rPr lang="ru-RU" sz="1600" b="1" dirty="0" smtClean="0"/>
              <a:t>Центральная детская библиотека </a:t>
            </a:r>
          </a:p>
          <a:p>
            <a:pPr algn="ctr"/>
            <a:r>
              <a:rPr lang="ru-RU" sz="1600" b="1" dirty="0" smtClean="0"/>
              <a:t>им. А. Гайдара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16" y="142852"/>
            <a:ext cx="126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12+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Лента лицом вниз 4"/>
          <p:cNvSpPr/>
          <p:nvPr/>
        </p:nvSpPr>
        <p:spPr>
          <a:xfrm>
            <a:off x="2699792" y="6463064"/>
            <a:ext cx="3600400" cy="350312"/>
          </a:xfrm>
          <a:prstGeom prst="ribbon">
            <a:avLst/>
          </a:prstGeom>
          <a:solidFill>
            <a:schemeClr val="tx1">
              <a:lumMod val="50000"/>
              <a:lumOff val="50000"/>
              <a:alpha val="36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г</a:t>
            </a:r>
            <a:r>
              <a:rPr lang="ru-RU" sz="1600" b="1" dirty="0" smtClean="0"/>
              <a:t>. Белгород, </a:t>
            </a:r>
            <a:r>
              <a:rPr lang="ru-RU" sz="1600" b="1" dirty="0" smtClean="0"/>
              <a:t>2022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561040" y="242528"/>
            <a:ext cx="304800" cy="304800"/>
          </a:xfrm>
          <a:prstGeom prst="rect">
            <a:avLst/>
          </a:prstGeom>
        </p:spPr>
      </p:pic>
      <p:sp>
        <p:nvSpPr>
          <p:cNvPr id="6" name="Горизонтальный свиток 5">
            <a:hlinkClick r:id="rId6" action="ppaction://hlinksldjump"/>
          </p:cNvPr>
          <p:cNvSpPr/>
          <p:nvPr/>
        </p:nvSpPr>
        <p:spPr>
          <a:xfrm>
            <a:off x="1331640" y="337750"/>
            <a:ext cx="2088232" cy="792088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3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3929058" y="1052736"/>
            <a:ext cx="5025064" cy="3376396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Когда в 1941 году враг приближался к Москве, на улицах города появились плакаты со словами: «Ребята, не Москва ль за нами?»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Кто автор этих слов и откуда они?</a:t>
            </a:r>
            <a:endParaRPr lang="ru-RU" sz="2400" b="1" dirty="0"/>
          </a:p>
        </p:txBody>
      </p:sp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1" name="Горизонтальный свиток 10">
            <a:hlinkClick r:id="rId6" action="ppaction://hlinksldjump"/>
          </p:cNvPr>
          <p:cNvSpPr/>
          <p:nvPr/>
        </p:nvSpPr>
        <p:spPr>
          <a:xfrm>
            <a:off x="5148064" y="4869160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395536" y="116632"/>
            <a:ext cx="576064" cy="5486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3</a:t>
            </a:r>
            <a:endParaRPr lang="ru-RU" sz="2000" b="1" dirty="0"/>
          </a:p>
        </p:txBody>
      </p:sp>
      <p:pic>
        <p:nvPicPr>
          <p:cNvPr id="1028" name="Picture 4" descr="http://images.webpark.ru/uploads52/080623/var_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3280049" cy="4765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2780928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452048" y="260648"/>
            <a:ext cx="304800" cy="304800"/>
          </a:xfrm>
          <a:prstGeom prst="rect">
            <a:avLst/>
          </a:prstGeom>
        </p:spPr>
      </p:pic>
      <p:sp>
        <p:nvSpPr>
          <p:cNvPr id="7" name="Горизонтальный свиток 6">
            <a:hlinkClick r:id="rId6" action="ppaction://hlinksldjump"/>
          </p:cNvPr>
          <p:cNvSpPr/>
          <p:nvPr/>
        </p:nvSpPr>
        <p:spPr>
          <a:xfrm>
            <a:off x="1115616" y="354968"/>
            <a:ext cx="2448272" cy="648072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4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4932039" y="571480"/>
            <a:ext cx="4032449" cy="5000660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/>
              <a:t>В нашем городе много памятников, посвященных героям Великой Отечественной войны. Их именами названы и улицы Белгорода.</a:t>
            </a:r>
          </a:p>
          <a:p>
            <a:pPr algn="ctr"/>
            <a:endParaRPr lang="ru-RU" sz="2300" b="1" dirty="0"/>
          </a:p>
          <a:p>
            <a:pPr algn="ctr"/>
            <a:r>
              <a:rPr lang="ru-RU" sz="2300" b="1" dirty="0" smtClean="0"/>
              <a:t>Назовите не менее трех имен героев-освободителей Белгорода от немецко-фашистских захватчиков.</a:t>
            </a:r>
            <a:endParaRPr lang="ru-RU" sz="2300" b="1" dirty="0"/>
          </a:p>
        </p:txBody>
      </p:sp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1" name="Горизонтальный свиток 10">
            <a:hlinkClick r:id="rId6" action="ppaction://hlinksldjump"/>
          </p:cNvPr>
          <p:cNvSpPr/>
          <p:nvPr/>
        </p:nvSpPr>
        <p:spPr>
          <a:xfrm>
            <a:off x="5436096" y="5949280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395536" y="116632"/>
            <a:ext cx="504056" cy="47667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4</a:t>
            </a:r>
            <a:endParaRPr lang="ru-RU" sz="2000" b="1" dirty="0"/>
          </a:p>
        </p:txBody>
      </p:sp>
      <p:pic>
        <p:nvPicPr>
          <p:cNvPr id="1026" name="Picture 2" descr="http://ordenrf.ru/upload/novosty-info/belgorod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5" y="2056706"/>
            <a:ext cx="4450521" cy="333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3429000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28792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6" cstate="print"/>
          <a:stretch>
            <a:fillRect/>
          </a:stretch>
        </p:blipFill>
        <p:spPr>
          <a:xfrm>
            <a:off x="8524056" y="284076"/>
            <a:ext cx="304800" cy="304800"/>
          </a:xfrm>
          <a:prstGeom prst="rect">
            <a:avLst/>
          </a:prstGeom>
        </p:spPr>
      </p:pic>
      <p:sp>
        <p:nvSpPr>
          <p:cNvPr id="6" name="Горизонтальный свиток 5">
            <a:hlinkClick r:id="rId7" action="ppaction://hlinksldjump"/>
          </p:cNvPr>
          <p:cNvSpPr/>
          <p:nvPr/>
        </p:nvSpPr>
        <p:spPr>
          <a:xfrm>
            <a:off x="1619672" y="233089"/>
            <a:ext cx="2678168" cy="944457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5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4556488" y="433626"/>
            <a:ext cx="4328864" cy="5283967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Город-Герой – высшая степень отличия, которой </a:t>
            </a:r>
            <a:r>
              <a:rPr lang="ru-RU" sz="2400" b="1" dirty="0" err="1" smtClean="0"/>
              <a:t>удостоины</a:t>
            </a:r>
            <a:r>
              <a:rPr lang="ru-RU" sz="2400" b="1" dirty="0" smtClean="0"/>
              <a:t>  12 городов СССР, прославившиеся своей героической обороной во время Великой Отечественной войны.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Назовите не меньше 5 городов-героев, не считая изображенных на слайде.</a:t>
            </a:r>
            <a:endParaRPr lang="ru-RU" sz="2400" b="1" dirty="0"/>
          </a:p>
        </p:txBody>
      </p:sp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8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1" name="Горизонтальный свиток 10">
            <a:hlinkClick r:id="rId7" action="ppaction://hlinksldjump"/>
          </p:cNvPr>
          <p:cNvSpPr/>
          <p:nvPr/>
        </p:nvSpPr>
        <p:spPr>
          <a:xfrm>
            <a:off x="5789008" y="5987962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http://greatcoins.ru/image/cache/data/%D0%93%D0%BE%D1%80%D0%BE%D0%B4%D0%B0%20%D0%93%D0%B5%D1%80%D0%BE%D0%B8/Moskva-600x6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4353"/>
            <a:ext cx="1850858" cy="1850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://media2.24aul.ru/imgs/400x800/51429d304ffdaa1ad8b7229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27352"/>
            <a:ext cx="1818760" cy="1823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 descr="http://www.wmeshop.com/image/cache/data/COINS/odesa-600x6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4" y="4140906"/>
            <a:ext cx="2567136" cy="2567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82100" y="2605874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  <p:sp>
        <p:nvSpPr>
          <p:cNvPr id="15" name="Блок-схема: узел 14"/>
          <p:cNvSpPr/>
          <p:nvPr/>
        </p:nvSpPr>
        <p:spPr>
          <a:xfrm>
            <a:off x="395536" y="332656"/>
            <a:ext cx="576064" cy="5486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5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587680" y="184212"/>
            <a:ext cx="304800" cy="304800"/>
          </a:xfrm>
          <a:prstGeom prst="rect">
            <a:avLst/>
          </a:prstGeom>
        </p:spPr>
      </p:pic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910782" y="568374"/>
            <a:ext cx="8018936" cy="1038164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 этих </a:t>
            </a:r>
            <a:r>
              <a:rPr lang="ru-RU" sz="2400" b="1" dirty="0" smtClean="0"/>
              <a:t>портретах</a:t>
            </a:r>
            <a:r>
              <a:rPr lang="ru-RU" sz="2400" b="1" dirty="0" smtClean="0"/>
              <a:t> </a:t>
            </a:r>
            <a:r>
              <a:rPr lang="ru-RU" sz="2400" b="1" dirty="0" smtClean="0"/>
              <a:t>- одни из самых известных героев Великой Отечественной войны. Всем им в те годы было 14-18 лет. Назовите их имена.</a:t>
            </a:r>
            <a:endParaRPr lang="ru-RU" sz="2400" b="1" dirty="0"/>
          </a:p>
        </p:txBody>
      </p:sp>
      <p:sp>
        <p:nvSpPr>
          <p:cNvPr id="8" name="Горизонтальный свиток 7">
            <a:hlinkClick r:id="rId6" action="ppaction://hlinksldjump"/>
          </p:cNvPr>
          <p:cNvSpPr/>
          <p:nvPr/>
        </p:nvSpPr>
        <p:spPr>
          <a:xfrm>
            <a:off x="2627827" y="5629197"/>
            <a:ext cx="1512025" cy="47890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6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5357826"/>
            <a:ext cx="1368152" cy="136815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  <p:pic>
        <p:nvPicPr>
          <p:cNvPr id="11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8" cstate="print"/>
          <a:stretch>
            <a:fillRect/>
          </a:stretch>
        </p:blipFill>
        <p:spPr>
          <a:xfrm>
            <a:off x="539552" y="6381328"/>
            <a:ext cx="304800" cy="304800"/>
          </a:xfrm>
          <a:prstGeom prst="rect">
            <a:avLst/>
          </a:prstGeom>
        </p:spPr>
      </p:pic>
      <p:sp>
        <p:nvSpPr>
          <p:cNvPr id="12" name="Горизонтальный свиток 11">
            <a:hlinkClick r:id="rId6" action="ppaction://hlinksldjump"/>
          </p:cNvPr>
          <p:cNvSpPr/>
          <p:nvPr/>
        </p:nvSpPr>
        <p:spPr>
          <a:xfrm>
            <a:off x="5796136" y="5671412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199171" y="332656"/>
            <a:ext cx="576064" cy="5486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6</a:t>
            </a:r>
            <a:endParaRPr lang="ru-RU" sz="2000" b="1" dirty="0"/>
          </a:p>
        </p:txBody>
      </p:sp>
      <p:pic>
        <p:nvPicPr>
          <p:cNvPr id="2050" name="Picture 2" descr="http://www.liveinternet.ru/images/attach/2786/278654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8" t="10629" r="6894" b="14484"/>
          <a:stretch/>
        </p:blipFill>
        <p:spPr bwMode="auto">
          <a:xfrm>
            <a:off x="267266" y="1901990"/>
            <a:ext cx="2524868" cy="3384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4851" r="5338" b="4851"/>
          <a:stretch/>
        </p:blipFill>
        <p:spPr>
          <a:xfrm>
            <a:off x="6000759" y="1928802"/>
            <a:ext cx="2654835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Картинки по запросу &quot;зоя космодемьянская&quot;&quot;"/>
          <p:cNvPicPr>
            <a:picLocks noChangeAspect="1" noChangeArrowheads="1"/>
          </p:cNvPicPr>
          <p:nvPr/>
        </p:nvPicPr>
        <p:blipFill>
          <a:blip r:embed="rId11"/>
          <a:srcRect r="-1" b="15038"/>
          <a:stretch>
            <a:fillRect/>
          </a:stretch>
        </p:blipFill>
        <p:spPr bwMode="auto">
          <a:xfrm>
            <a:off x="3071802" y="1928802"/>
            <a:ext cx="2571768" cy="339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172400" y="332656"/>
            <a:ext cx="304800" cy="304800"/>
          </a:xfrm>
          <a:prstGeom prst="rect">
            <a:avLst/>
          </a:prstGeom>
        </p:spPr>
      </p:pic>
      <p:sp>
        <p:nvSpPr>
          <p:cNvPr id="6" name="Горизонтальный свиток 5">
            <a:hlinkClick r:id="rId6" action="ppaction://hlinksldjump"/>
          </p:cNvPr>
          <p:cNvSpPr/>
          <p:nvPr/>
        </p:nvSpPr>
        <p:spPr>
          <a:xfrm>
            <a:off x="1038011" y="134989"/>
            <a:ext cx="1975937" cy="39533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7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281934" y="500042"/>
            <a:ext cx="8719222" cy="2286016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Ленинградская школьница Таня Савичева с начала блокады Ленинграда начала вести дневник в записной книжке. В этом дневнике всего 9 страниц, и на 6 из них - даты смерти близких людей, не переживших блокаду.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Ответьте, сколько дней длилась блокада Ленинграда?</a:t>
            </a:r>
            <a:endParaRPr lang="ru-RU" sz="2400" b="1" dirty="0"/>
          </a:p>
        </p:txBody>
      </p:sp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1" name="Горизонтальный свиток 10">
            <a:hlinkClick r:id="rId6" action="ppaction://hlinksldjump"/>
          </p:cNvPr>
          <p:cNvSpPr/>
          <p:nvPr/>
        </p:nvSpPr>
        <p:spPr>
          <a:xfrm>
            <a:off x="5868144" y="6233810"/>
            <a:ext cx="2735792" cy="489395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196280" y="110131"/>
            <a:ext cx="576064" cy="5486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7</a:t>
            </a:r>
            <a:endParaRPr lang="ru-RU" sz="2000" b="1" dirty="0"/>
          </a:p>
        </p:txBody>
      </p:sp>
      <p:pic>
        <p:nvPicPr>
          <p:cNvPr id="1026" name="Picture 2" descr="http://img10.proshkolu.ru/content/media/pic/std/4000000/3782000/3781171-68fba9139aa60ba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3000372"/>
            <a:ext cx="6326580" cy="322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2420888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676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" y="-27384"/>
            <a:ext cx="9144000" cy="6885384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452048" y="130820"/>
            <a:ext cx="304800" cy="304800"/>
          </a:xfrm>
          <a:prstGeom prst="rect">
            <a:avLst/>
          </a:prstGeom>
        </p:spPr>
      </p:pic>
      <p:sp>
        <p:nvSpPr>
          <p:cNvPr id="6" name="Горизонтальный свиток 5">
            <a:hlinkClick r:id="rId6" action="ppaction://hlinksldjump"/>
          </p:cNvPr>
          <p:cNvSpPr/>
          <p:nvPr/>
        </p:nvSpPr>
        <p:spPr>
          <a:xfrm>
            <a:off x="1547664" y="220223"/>
            <a:ext cx="1961066" cy="78370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8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4999684" y="997017"/>
            <a:ext cx="4001472" cy="4149080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 обелисках, памятниках погибшим высечены слова: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 </a:t>
            </a:r>
            <a:r>
              <a:rPr lang="ru-RU" sz="2400" b="1" i="1" dirty="0" smtClean="0"/>
              <a:t>«Никто не забыт и ничто не забыто». 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Кому из поэтов принадлежат эти слова? </a:t>
            </a:r>
            <a:endParaRPr lang="ru-RU" sz="2400" b="1" dirty="0"/>
          </a:p>
        </p:txBody>
      </p:sp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1" name="Горизонтальный свиток 10">
            <a:hlinkClick r:id="rId6" action="ppaction://hlinksldjump"/>
          </p:cNvPr>
          <p:cNvSpPr/>
          <p:nvPr/>
        </p:nvSpPr>
        <p:spPr>
          <a:xfrm>
            <a:off x="5355704" y="5589240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395536" y="360040"/>
            <a:ext cx="576064" cy="5486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8</a:t>
            </a:r>
            <a:endParaRPr lang="ru-RU" sz="2000" b="1" dirty="0"/>
          </a:p>
        </p:txBody>
      </p:sp>
      <p:pic>
        <p:nvPicPr>
          <p:cNvPr id="2050" name="Picture 2" descr="http://img11.nnm.ru/0/b/c/5/a/9e1133ac35ae6d9a8d7813ef75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3"/>
          <a:stretch/>
        </p:blipFill>
        <p:spPr bwMode="auto">
          <a:xfrm>
            <a:off x="179512" y="1772817"/>
            <a:ext cx="467694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2204864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19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172400" y="332656"/>
            <a:ext cx="304800" cy="304800"/>
          </a:xfrm>
          <a:prstGeom prst="rect">
            <a:avLst/>
          </a:prstGeom>
        </p:spPr>
      </p:pic>
      <p:sp>
        <p:nvSpPr>
          <p:cNvPr id="4" name="Горизонтальный свиток 3">
            <a:hlinkClick r:id="rId6" action="ppaction://hlinksldjump"/>
          </p:cNvPr>
          <p:cNvSpPr/>
          <p:nvPr/>
        </p:nvSpPr>
        <p:spPr>
          <a:xfrm>
            <a:off x="5203599" y="5233950"/>
            <a:ext cx="3168352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Горизонтальный свиток 5">
            <a:hlinkClick r:id="rId6" action="ppaction://hlinksldjump"/>
          </p:cNvPr>
          <p:cNvSpPr/>
          <p:nvPr/>
        </p:nvSpPr>
        <p:spPr>
          <a:xfrm>
            <a:off x="1367136" y="278532"/>
            <a:ext cx="2268760" cy="78370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9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4707632" y="1062236"/>
            <a:ext cx="4112840" cy="3267744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Назовите крепость, ставшую символом несгибаемого мужества, стойкости и героизма в первые дни войны.</a:t>
            </a:r>
            <a:endParaRPr lang="ru-RU" sz="2800" b="1" dirty="0"/>
          </a:p>
        </p:txBody>
      </p:sp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1" name="Блок-схема: узел 10"/>
          <p:cNvSpPr/>
          <p:nvPr/>
        </p:nvSpPr>
        <p:spPr>
          <a:xfrm>
            <a:off x="412304" y="396044"/>
            <a:ext cx="576064" cy="5486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9</a:t>
            </a:r>
            <a:endParaRPr lang="ru-RU" sz="2000" b="1" dirty="0"/>
          </a:p>
        </p:txBody>
      </p:sp>
      <p:pic>
        <p:nvPicPr>
          <p:cNvPr id="1026" name="Picture 2" descr="http://www.pistsovo.ru/_fr/0/801571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5" r="4230" b="5208"/>
          <a:stretch/>
        </p:blipFill>
        <p:spPr bwMode="auto">
          <a:xfrm>
            <a:off x="412304" y="1395871"/>
            <a:ext cx="4027571" cy="433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2780928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44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172400" y="332656"/>
            <a:ext cx="304800" cy="304800"/>
          </a:xfrm>
          <a:prstGeom prst="rect">
            <a:avLst/>
          </a:prstGeom>
        </p:spPr>
      </p:pic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539552" y="1064525"/>
            <a:ext cx="8064896" cy="883003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1. Когда началась Вторая Мировая война?</a:t>
            </a:r>
          </a:p>
          <a:p>
            <a:pPr algn="ctr"/>
            <a:endParaRPr lang="ru-RU" sz="2400" dirty="0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539552" y="2393504"/>
            <a:ext cx="8064896" cy="864096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2.  Сколько лет продолжалась Великая Отечественная война? </a:t>
            </a: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539552" y="3689176"/>
            <a:ext cx="8064896" cy="1035806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3.</a:t>
            </a:r>
            <a:r>
              <a:rPr lang="ru-RU" sz="2400" b="1" dirty="0" smtClean="0">
                <a:solidFill>
                  <a:schemeClr val="bg1"/>
                </a:solidFill>
              </a:rPr>
              <a:t> Назовите лучший советский танк времен Великой Отечественной войны.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9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5000636"/>
            <a:ext cx="1584176" cy="158417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2" name="Горизонтальный свиток 11">
            <a:hlinkClick r:id="rId8" action="ppaction://hlinksldjump"/>
          </p:cNvPr>
          <p:cNvSpPr/>
          <p:nvPr/>
        </p:nvSpPr>
        <p:spPr>
          <a:xfrm>
            <a:off x="5364088" y="5733256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hlinkClick r:id="rId9" action="ppaction://hlinksldjump"/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4929174"/>
            <a:ext cx="1928826" cy="192882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8172400" y="332656"/>
            <a:ext cx="304800" cy="304800"/>
          </a:xfrm>
          <a:prstGeom prst="rect">
            <a:avLst/>
          </a:prstGeom>
        </p:spPr>
      </p:pic>
      <p:sp>
        <p:nvSpPr>
          <p:cNvPr id="7" name="Прямоугольник с двумя усеченными противолежащими углами 7"/>
          <p:cNvSpPr/>
          <p:nvPr/>
        </p:nvSpPr>
        <p:spPr>
          <a:xfrm>
            <a:off x="971600" y="260648"/>
            <a:ext cx="7056784" cy="648072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Кто по радио объявил советскому народу о нападении Германии на СССР?</a:t>
            </a:r>
            <a:endParaRPr lang="ru-RU" sz="2400" b="1" dirty="0"/>
          </a:p>
        </p:txBody>
      </p:sp>
      <p:pic>
        <p:nvPicPr>
          <p:cNvPr id="9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8" cstate="print"/>
          <a:stretch>
            <a:fillRect/>
          </a:stretch>
        </p:blipFill>
        <p:spPr>
          <a:xfrm>
            <a:off x="571472" y="5929330"/>
            <a:ext cx="714348" cy="642918"/>
          </a:xfrm>
          <a:prstGeom prst="rect">
            <a:avLst/>
          </a:prstGeom>
        </p:spPr>
      </p:pic>
      <p:sp>
        <p:nvSpPr>
          <p:cNvPr id="10" name="Горизонтальный свиток 9">
            <a:hlinkClick r:id="rId9" action="ppaction://hlinksldjump"/>
          </p:cNvPr>
          <p:cNvSpPr/>
          <p:nvPr/>
        </p:nvSpPr>
        <p:spPr>
          <a:xfrm>
            <a:off x="5220072" y="5877272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Юрий Левитан - Объявление о начале войны 22 июня 194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637" y="1052736"/>
            <a:ext cx="6432715" cy="4824536"/>
          </a:xfrm>
          <a:prstGeom prst="rect">
            <a:avLst/>
          </a:prstGeom>
        </p:spPr>
      </p:pic>
      <p:pic>
        <p:nvPicPr>
          <p:cNvPr id="8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2924944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  <p:pic>
        <p:nvPicPr>
          <p:cNvPr id="11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14480" y="5273824"/>
            <a:ext cx="1584176" cy="158417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1334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8172400" y="332656"/>
            <a:ext cx="304800" cy="304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37" y="208230"/>
            <a:ext cx="5700763" cy="3220770"/>
          </a:xfrm>
          <a:prstGeom prst="rect">
            <a:avLst/>
          </a:prstGeom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615657" y="3617404"/>
            <a:ext cx="8083624" cy="2122476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Часто личные письма домой с фронта становились народным достоянием, так как выражали общие чувства. Поэт фронтовик Алексей Сурков написал своей жене стихотворение, которое стало текстом всеми любимой песни. Назовите это стихотворение или строчку из песни.</a:t>
            </a:r>
            <a:endParaRPr lang="ru-RU" sz="2400" dirty="0"/>
          </a:p>
        </p:txBody>
      </p:sp>
      <p:pic>
        <p:nvPicPr>
          <p:cNvPr id="9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188640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10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1" name="Горизонтальный свиток 10">
            <a:hlinkClick r:id="rId11" action="ppaction://hlinksldjump"/>
          </p:cNvPr>
          <p:cNvSpPr/>
          <p:nvPr/>
        </p:nvSpPr>
        <p:spPr>
          <a:xfrm>
            <a:off x="5724128" y="5938900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музыкальный вопрос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045618" y="2529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7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Что Где Когда Начальная заставка.mp4">
            <a:hlinkClick r:id="" action="ppaction://media"/>
          </p:cNvPr>
          <p:cNvPicPr>
            <a:picLocks noChangeAspect="1"/>
          </p:cNvPicPr>
          <p:nvPr>
            <a:videoFile r:link="rId1"/>
            <p:extLst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b="27132"/>
          <a:stretch/>
        </p:blipFill>
        <p:spPr>
          <a:xfrm>
            <a:off x="1000125" y="404664"/>
            <a:ext cx="7143750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592832" y="4293096"/>
            <a:ext cx="8083624" cy="1296144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То, что находится в Черном ящике, ведет свою историю от Х</a:t>
            </a:r>
            <a:r>
              <a:rPr lang="en-US" sz="2400" dirty="0" smtClean="0"/>
              <a:t>VIII</a:t>
            </a:r>
            <a:r>
              <a:rPr lang="ru-RU" sz="2400" dirty="0" smtClean="0"/>
              <a:t> века и учреждено императрицей Екатериной </a:t>
            </a:r>
            <a:r>
              <a:rPr lang="en-US" sz="2400" dirty="0" smtClean="0"/>
              <a:t>II</a:t>
            </a:r>
            <a:r>
              <a:rPr lang="ru-RU" sz="2400" dirty="0" smtClean="0"/>
              <a:t>. Один из цветов этого символизирует дым, а другой – пламя.</a:t>
            </a:r>
            <a:endParaRPr lang="ru-RU" sz="2400" dirty="0"/>
          </a:p>
        </p:txBody>
      </p:sp>
      <p:pic>
        <p:nvPicPr>
          <p:cNvPr id="8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14290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  <p:pic>
        <p:nvPicPr>
          <p:cNvPr id="9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0" name="Горизонтальный свиток 9">
            <a:hlinkClick r:id="rId8" action="ppaction://hlinksldjump"/>
          </p:cNvPr>
          <p:cNvSpPr/>
          <p:nvPr/>
        </p:nvSpPr>
        <p:spPr>
          <a:xfrm>
            <a:off x="5292080" y="5877272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Что Где Когда - Черный Ящик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9" cstate="print"/>
          <a:stretch>
            <a:fillRect/>
          </a:stretch>
        </p:blipFill>
        <p:spPr>
          <a:xfrm>
            <a:off x="8532440" y="2606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5436096" y="5733256"/>
            <a:ext cx="3168352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740352" y="332656"/>
            <a:ext cx="304800" cy="304800"/>
          </a:xfrm>
          <a:prstGeom prst="rect">
            <a:avLst/>
          </a:prstGeom>
        </p:spPr>
      </p:pic>
      <p:pic>
        <p:nvPicPr>
          <p:cNvPr id="2050" name="Picture 2" descr="http://cdn-nus-3.pinme.ru/pin-upload-static/photos/a26b1e791dd7445ebbc23cec0dffdd24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857232"/>
            <a:ext cx="3571875" cy="476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4357686" y="2384884"/>
            <a:ext cx="4643470" cy="2088232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Георгий Константинович Жуков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6084168" y="6021288"/>
            <a:ext cx="2808312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5000628" y="1983070"/>
            <a:ext cx="4000528" cy="2088232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ЛЕНИНГРАД</a:t>
            </a:r>
            <a:endParaRPr lang="ru-RU" sz="4800" b="1" dirty="0"/>
          </a:p>
        </p:txBody>
      </p:sp>
      <p:pic>
        <p:nvPicPr>
          <p:cNvPr id="7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740352" y="332656"/>
            <a:ext cx="304800" cy="304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3573016"/>
            <a:ext cx="466725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5" y="564086"/>
            <a:ext cx="4248472" cy="2600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5929322" y="5214950"/>
            <a:ext cx="2808312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740352" y="332656"/>
            <a:ext cx="304800" cy="304800"/>
          </a:xfrm>
          <a:prstGeom prst="rect">
            <a:avLst/>
          </a:prstGeom>
        </p:spPr>
      </p:pic>
      <p:pic>
        <p:nvPicPr>
          <p:cNvPr id="3074" name="Picture 2" descr="http://dyub.org/sites/default/files/uploads/2013/10/l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5206" r="5902" b="4958"/>
          <a:stretch/>
        </p:blipFill>
        <p:spPr bwMode="auto">
          <a:xfrm>
            <a:off x="683568" y="277531"/>
            <a:ext cx="4916792" cy="639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6080717" y="6229878"/>
            <a:ext cx="2808312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371367" y="143712"/>
            <a:ext cx="8280920" cy="864096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      </a:t>
            </a:r>
            <a:r>
              <a:rPr lang="ru-RU" sz="2000" dirty="0"/>
              <a:t>С</a:t>
            </a:r>
            <a:r>
              <a:rPr lang="ru-RU" sz="2000" dirty="0" smtClean="0"/>
              <a:t>оветский </a:t>
            </a:r>
            <a:r>
              <a:rPr lang="ru-RU" sz="2000" dirty="0"/>
              <a:t>военачальник, генерал-майор, участник </a:t>
            </a:r>
            <a:r>
              <a:rPr lang="ru-RU" sz="2000" dirty="0" smtClean="0"/>
              <a:t>освобождения Белгорода</a:t>
            </a:r>
            <a:r>
              <a:rPr lang="ru-RU" sz="2000" dirty="0"/>
              <a:t> </a:t>
            </a:r>
            <a:r>
              <a:rPr lang="ru-RU" sz="2000" dirty="0" smtClean="0"/>
              <a:t>и</a:t>
            </a:r>
            <a:r>
              <a:rPr lang="ru-RU" sz="2000" dirty="0"/>
              <a:t> </a:t>
            </a:r>
            <a:r>
              <a:rPr lang="ru-RU" sz="2000" dirty="0" smtClean="0"/>
              <a:t>Харькова</a:t>
            </a:r>
            <a:r>
              <a:rPr lang="ru-RU" sz="2000" dirty="0"/>
              <a:t> от фашистских </a:t>
            </a:r>
            <a:r>
              <a:rPr lang="ru-RU" sz="2000" dirty="0" smtClean="0"/>
              <a:t>захватчиков – </a:t>
            </a:r>
            <a:r>
              <a:rPr lang="ru-RU" sz="2000" dirty="0" smtClean="0">
                <a:solidFill>
                  <a:srgbClr val="FFFF00"/>
                </a:solidFill>
              </a:rPr>
              <a:t>Лебедь Михаил Петрович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7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560060" y="112556"/>
            <a:ext cx="304800" cy="304800"/>
          </a:xfrm>
          <a:prstGeom prst="rect">
            <a:avLst/>
          </a:prstGeom>
        </p:spPr>
      </p:pic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371367" y="1088382"/>
            <a:ext cx="8280920" cy="688797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      Советский военачальник, генерал </a:t>
            </a:r>
            <a:r>
              <a:rPr lang="ru-RU" sz="2000" dirty="0"/>
              <a:t>армии, </a:t>
            </a:r>
            <a:r>
              <a:rPr lang="ru-RU" sz="2000" dirty="0" smtClean="0"/>
              <a:t>заместитель </a:t>
            </a:r>
            <a:r>
              <a:rPr lang="ru-RU" sz="2000" dirty="0"/>
              <a:t>командующего Воронежским фронтом</a:t>
            </a:r>
            <a:r>
              <a:rPr lang="ru-RU" sz="2000" dirty="0" smtClean="0"/>
              <a:t>– </a:t>
            </a:r>
            <a:r>
              <a:rPr lang="ru-RU" sz="2000" dirty="0" smtClean="0">
                <a:solidFill>
                  <a:srgbClr val="FFFF00"/>
                </a:solidFill>
              </a:rPr>
              <a:t>Апанасенко Иосиф Родионович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350181" y="1871844"/>
            <a:ext cx="8280920" cy="566554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      Советский военачальник, генерал </a:t>
            </a:r>
            <a:r>
              <a:rPr lang="ru-RU" sz="2000" dirty="0"/>
              <a:t>армии, </a:t>
            </a:r>
            <a:r>
              <a:rPr lang="ru-RU" sz="2000" dirty="0" smtClean="0"/>
              <a:t>герой Советского Союза посмертно – </a:t>
            </a:r>
            <a:r>
              <a:rPr lang="ru-RU" sz="2000" dirty="0" smtClean="0">
                <a:solidFill>
                  <a:srgbClr val="FFFF00"/>
                </a:solidFill>
              </a:rPr>
              <a:t>Николай Фёдорович Ватутин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350181" y="2566802"/>
            <a:ext cx="8280920" cy="548137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      Советский полководец, маршал Советского Союза, дважды герой Советского Союза – </a:t>
            </a:r>
            <a:r>
              <a:rPr lang="ru-RU" sz="2000" dirty="0" smtClean="0">
                <a:solidFill>
                  <a:srgbClr val="FFFF00"/>
                </a:solidFill>
              </a:rPr>
              <a:t>Иван Степанович Конев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371367" y="3209959"/>
            <a:ext cx="8280920" cy="949776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      Советский военачальник, маршал Советского Союза, четырежды герой Советского Союза, кавалер двух орденов «Победа», министр обороны СССР – </a:t>
            </a:r>
            <a:r>
              <a:rPr lang="ru-RU" sz="2000" dirty="0" smtClean="0">
                <a:solidFill>
                  <a:srgbClr val="FFFF00"/>
                </a:solidFill>
              </a:rPr>
              <a:t>Георгий Константинович Жуков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350181" y="4288511"/>
            <a:ext cx="8280920" cy="712958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Командир </a:t>
            </a:r>
            <a:r>
              <a:rPr lang="ru-RU" sz="2000" dirty="0"/>
              <a:t>стрелкового полка, участник освобождения Белгорода 5 августа 1943 года. Погиб в боях за Харьков</a:t>
            </a:r>
            <a:r>
              <a:rPr lang="ru-RU" sz="2000" dirty="0" smtClean="0"/>
              <a:t> – </a:t>
            </a:r>
            <a:r>
              <a:rPr lang="ru-RU" sz="2000" dirty="0" smtClean="0">
                <a:solidFill>
                  <a:srgbClr val="FFFF00"/>
                </a:solidFill>
              </a:rPr>
              <a:t>Фёдор Степанович </a:t>
            </a:r>
            <a:r>
              <a:rPr lang="ru-RU" sz="2000" dirty="0" err="1" smtClean="0">
                <a:solidFill>
                  <a:srgbClr val="FFFF00"/>
                </a:solidFill>
              </a:rPr>
              <a:t>Дзгоев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350181" y="5123673"/>
            <a:ext cx="8280920" cy="921176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/>
              <a:t>С</a:t>
            </a:r>
            <a:r>
              <a:rPr lang="ru-RU" sz="2000" dirty="0" smtClean="0"/>
              <a:t>тарший </a:t>
            </a:r>
            <a:r>
              <a:rPr lang="ru-RU" sz="2000" dirty="0"/>
              <a:t>лейтенант, командир танкового взвода, сыгравшего важное значение в битве за освобождение Белгорода от немецких оккупантов в феврале 1943 года. </a:t>
            </a:r>
            <a:r>
              <a:rPr lang="ru-RU" sz="2000" dirty="0" smtClean="0"/>
              <a:t>– </a:t>
            </a:r>
            <a:r>
              <a:rPr lang="ru-RU" sz="2000" dirty="0" smtClean="0">
                <a:solidFill>
                  <a:srgbClr val="FFFF00"/>
                </a:solidFill>
              </a:rPr>
              <a:t>Андрей Иванович Попов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6084168" y="6021288"/>
            <a:ext cx="2808312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740352" y="332656"/>
            <a:ext cx="304800" cy="304800"/>
          </a:xfrm>
          <a:prstGeom prst="rect">
            <a:avLst/>
          </a:prstGeom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714348" y="1142984"/>
            <a:ext cx="8034686" cy="3816424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endParaRPr lang="ru-RU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071538" y="1571612"/>
            <a:ext cx="7429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Ленинград (Санкт-Петербург)        7. Керчь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FFC000"/>
                </a:solidFill>
              </a:rPr>
              <a:t>Сталинград (Волгоград)                   </a:t>
            </a:r>
            <a:r>
              <a:rPr lang="ru-RU" sz="2400" b="1" dirty="0" smtClean="0">
                <a:solidFill>
                  <a:schemeClr val="bg1"/>
                </a:solidFill>
              </a:rPr>
              <a:t>8. Новороссийск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Севастополь                                        9. Минск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FFC000"/>
                </a:solidFill>
              </a:rPr>
              <a:t>Одесса    </a:t>
            </a:r>
            <a:r>
              <a:rPr lang="ru-RU" sz="2400" b="1" dirty="0" smtClean="0">
                <a:solidFill>
                  <a:schemeClr val="bg1"/>
                </a:solidFill>
              </a:rPr>
              <a:t>                                              10. Тула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Киев                                                      11. Мурманск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FFC000"/>
                </a:solidFill>
              </a:rPr>
              <a:t>Москва  </a:t>
            </a:r>
            <a:r>
              <a:rPr lang="ru-RU" sz="2400" b="1" dirty="0" smtClean="0">
                <a:solidFill>
                  <a:schemeClr val="bg1"/>
                </a:solidFill>
              </a:rPr>
              <a:t>                                               12. Смоленск</a:t>
            </a:r>
          </a:p>
          <a:p>
            <a:pPr marL="342900" indent="-342900"/>
            <a:r>
              <a:rPr lang="ru-RU" sz="2400" b="1" dirty="0" smtClean="0">
                <a:solidFill>
                  <a:schemeClr val="bg1"/>
                </a:solidFill>
              </a:rPr>
              <a:t>                              Крепость-герой Брест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6084168" y="6021288"/>
            <a:ext cx="2808312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740352" y="332656"/>
            <a:ext cx="304800" cy="304800"/>
          </a:xfrm>
          <a:prstGeom prst="rect">
            <a:avLst/>
          </a:prstGeom>
        </p:spPr>
      </p:pic>
      <p:pic>
        <p:nvPicPr>
          <p:cNvPr id="7" name="Picture 2" descr="http://www.liveinternet.ru/images/attach/2786/278654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8" t="10629" r="6894" b="14484"/>
          <a:stretch/>
        </p:blipFill>
        <p:spPr bwMode="auto">
          <a:xfrm>
            <a:off x="267265" y="1901990"/>
            <a:ext cx="2471573" cy="331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4851" r="5338" b="4851"/>
          <a:stretch/>
        </p:blipFill>
        <p:spPr>
          <a:xfrm>
            <a:off x="6215074" y="1857364"/>
            <a:ext cx="2726600" cy="3448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Горизонтальный свиток 9">
            <a:hlinkClick r:id="rId8" action="ppaction://hlinksldjump"/>
          </p:cNvPr>
          <p:cNvSpPr/>
          <p:nvPr/>
        </p:nvSpPr>
        <p:spPr>
          <a:xfrm>
            <a:off x="514084" y="836712"/>
            <a:ext cx="1897676" cy="78370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Валя котик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Горизонтальный свиток 10">
            <a:hlinkClick r:id="rId8" action="ppaction://hlinksldjump"/>
          </p:cNvPr>
          <p:cNvSpPr/>
          <p:nvPr/>
        </p:nvSpPr>
        <p:spPr>
          <a:xfrm>
            <a:off x="3000364" y="833890"/>
            <a:ext cx="3143272" cy="78370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Зоя Космодемьянская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Горизонтальный свиток 11">
            <a:hlinkClick r:id="rId8" action="ppaction://hlinksldjump"/>
          </p:cNvPr>
          <p:cNvSpPr/>
          <p:nvPr/>
        </p:nvSpPr>
        <p:spPr>
          <a:xfrm>
            <a:off x="6732240" y="845096"/>
            <a:ext cx="1872208" cy="78370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Марат </a:t>
            </a:r>
            <a:r>
              <a:rPr lang="ru-RU" sz="2000" b="1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казей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" name="Picture 4" descr="Картинки по запросу &quot;зоя космодемьянская&quot;&quot;"/>
          <p:cNvPicPr>
            <a:picLocks noChangeAspect="1" noChangeArrowheads="1"/>
          </p:cNvPicPr>
          <p:nvPr/>
        </p:nvPicPr>
        <p:blipFill>
          <a:blip r:embed="rId9"/>
          <a:srcRect r="-1" b="15038"/>
          <a:stretch>
            <a:fillRect/>
          </a:stretch>
        </p:blipFill>
        <p:spPr bwMode="auto">
          <a:xfrm>
            <a:off x="3214678" y="1857364"/>
            <a:ext cx="2643206" cy="339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5436096" y="5733256"/>
            <a:ext cx="3168352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740352" y="332656"/>
            <a:ext cx="304800" cy="304800"/>
          </a:xfrm>
          <a:prstGeom prst="rect">
            <a:avLst/>
          </a:prstGeom>
        </p:spPr>
      </p:pic>
      <p:pic>
        <p:nvPicPr>
          <p:cNvPr id="4098" name="Picture 2" descr="http://www.primdou-20.ru/pictures/900-dney-i-nochey/plak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1" y="660232"/>
            <a:ext cx="8055107" cy="47614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306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5436096" y="5733256"/>
            <a:ext cx="3168352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740352" y="332656"/>
            <a:ext cx="304800" cy="304800"/>
          </a:xfrm>
          <a:prstGeom prst="rect">
            <a:avLst/>
          </a:prstGeom>
        </p:spPr>
      </p:pic>
      <p:pic>
        <p:nvPicPr>
          <p:cNvPr id="5122" name="Picture 2" descr="http://uglich.ru/uploaded/newsimages/7407_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0117"/>
            <a:ext cx="5580620" cy="42784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4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5436096" y="5733256"/>
            <a:ext cx="3168352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740352" y="332656"/>
            <a:ext cx="304800" cy="304800"/>
          </a:xfrm>
          <a:prstGeom prst="rect">
            <a:avLst/>
          </a:prstGeom>
        </p:spPr>
      </p:pic>
      <p:pic>
        <p:nvPicPr>
          <p:cNvPr id="6146" name="Picture 2" descr="http://c.avsim.su/i?u=http%3A%2F%2Fs49.radikal.ru%2Fi124%2F1108%2F58%2F818825477e7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4237446" cy="2818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4714876" y="989112"/>
            <a:ext cx="4214842" cy="1440160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БРЕСТСКАЯ КРЕПОСТЬ</a:t>
            </a:r>
            <a:endParaRPr lang="ru-RU" sz="2800" b="1" dirty="0"/>
          </a:p>
        </p:txBody>
      </p:sp>
      <p:pic>
        <p:nvPicPr>
          <p:cNvPr id="6148" name="Picture 4" descr="http://veloby.net/sites/default/files/resize/remote/8bf12b385a7e5c057f64fee0d45212a5-799x6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2" y="685759"/>
            <a:ext cx="4269403" cy="331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box.aspik.ru/images.ashx?dec=0&amp;url=http://doc.rt.com/files/filmy/brestskaya-krepost/brestskaya-krepost_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1" y="4343253"/>
            <a:ext cx="4273711" cy="240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6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" y="0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485292" y="116632"/>
            <a:ext cx="8173415" cy="6552728"/>
          </a:xfrm>
          <a:prstGeom prst="horizontalScroll">
            <a:avLst/>
          </a:prstGeom>
          <a:solidFill>
            <a:schemeClr val="bg2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2800" dirty="0" smtClean="0">
              <a:solidFill>
                <a:srgbClr val="000032"/>
              </a:solidFill>
              <a:effectLst>
                <a:reflection blurRad="88900" endPos="31000" dir="5400000" sy="-100000" algn="bl" rotWithShape="0"/>
              </a:effectLst>
            </a:endParaRPr>
          </a:p>
          <a:p>
            <a:pPr algn="ctr"/>
            <a:endParaRPr lang="ru-RU" sz="2400" dirty="0" smtClean="0">
              <a:solidFill>
                <a:srgbClr val="000032"/>
              </a:solidFill>
              <a:effectLst>
                <a:reflection blurRad="88900" endPos="31000" dir="5400000" sy="-100000" algn="bl" rotWithShape="0"/>
              </a:effectLst>
            </a:endParaRPr>
          </a:p>
          <a:p>
            <a:pPr algn="ctr"/>
            <a:endParaRPr lang="ru-RU" sz="2400" dirty="0">
              <a:solidFill>
                <a:srgbClr val="000032"/>
              </a:solidFill>
              <a:effectLst>
                <a:reflection blurRad="88900" endPos="31000" dir="5400000" sy="-100000" algn="bl" rotWithShape="0"/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0032"/>
                </a:solidFill>
                <a:effectLst/>
              </a:rPr>
              <a:t>Сущность </a:t>
            </a:r>
            <a:r>
              <a:rPr lang="ru-RU" sz="2400" b="1" dirty="0">
                <a:solidFill>
                  <a:srgbClr val="000032"/>
                </a:solidFill>
                <a:effectLst/>
              </a:rPr>
              <a:t>игры заключается </a:t>
            </a:r>
            <a:r>
              <a:rPr lang="ru-RU" sz="2400" b="1" dirty="0" smtClean="0">
                <a:solidFill>
                  <a:srgbClr val="000032"/>
                </a:solidFill>
                <a:effectLst/>
              </a:rPr>
              <a:t>в противостоянии</a:t>
            </a:r>
            <a:r>
              <a:rPr lang="ru-RU" sz="2400" b="1" dirty="0">
                <a:solidFill>
                  <a:srgbClr val="000032"/>
                </a:solidFill>
                <a:effectLst/>
              </a:rPr>
              <a:t> </a:t>
            </a:r>
            <a:r>
              <a:rPr lang="ru-RU" sz="2400" b="1" dirty="0" smtClean="0">
                <a:solidFill>
                  <a:srgbClr val="000032"/>
                </a:solidFill>
                <a:effectLst/>
              </a:rPr>
              <a:t>команды Знатоков команде </a:t>
            </a:r>
            <a:r>
              <a:rPr lang="ru-RU" sz="2400" b="1" dirty="0" smtClean="0">
                <a:solidFill>
                  <a:srgbClr val="000032"/>
                </a:solidFill>
              </a:rPr>
              <a:t>Ветеранов</a:t>
            </a:r>
            <a:r>
              <a:rPr lang="ru-RU" sz="2400" b="1" dirty="0" smtClean="0">
                <a:solidFill>
                  <a:srgbClr val="000032"/>
                </a:solidFill>
                <a:effectLst/>
              </a:rPr>
              <a:t>.</a:t>
            </a:r>
          </a:p>
          <a:p>
            <a:pPr algn="ctr"/>
            <a:endParaRPr lang="ru-RU" sz="2400" b="1" dirty="0">
              <a:solidFill>
                <a:srgbClr val="000032"/>
              </a:solidFill>
              <a:effectLst/>
            </a:endParaRPr>
          </a:p>
          <a:p>
            <a:pPr algn="ctr"/>
            <a:r>
              <a:rPr lang="ru-RU" sz="2400" b="1" dirty="0">
                <a:solidFill>
                  <a:srgbClr val="000032"/>
                </a:solidFill>
                <a:effectLst/>
              </a:rPr>
              <a:t>Знатоки должны за одну минуту при помощи только собственного ума найти ответ на вопрос, присланный </a:t>
            </a:r>
            <a:r>
              <a:rPr lang="ru-RU" sz="2400" b="1" dirty="0" smtClean="0">
                <a:solidFill>
                  <a:srgbClr val="000032"/>
                </a:solidFill>
              </a:rPr>
              <a:t>ветераном</a:t>
            </a:r>
            <a:r>
              <a:rPr lang="ru-RU" sz="2400" b="1" dirty="0" smtClean="0">
                <a:solidFill>
                  <a:srgbClr val="000032"/>
                </a:solidFill>
                <a:effectLst/>
              </a:rPr>
              <a:t>.</a:t>
            </a:r>
          </a:p>
          <a:p>
            <a:pPr algn="ctr"/>
            <a:endParaRPr lang="ru-RU" sz="2400" b="1" dirty="0">
              <a:solidFill>
                <a:srgbClr val="000032"/>
              </a:solidFill>
              <a:effectLst/>
            </a:endParaRPr>
          </a:p>
          <a:p>
            <a:pPr algn="ctr"/>
            <a:r>
              <a:rPr lang="ru-RU" sz="2400" b="1" dirty="0">
                <a:solidFill>
                  <a:srgbClr val="000032"/>
                </a:solidFill>
                <a:effectLst/>
              </a:rPr>
              <a:t>За каждый правильный ответ команда Знатоков получает одно очко, в случае неверного ответа очко начисляется команде </a:t>
            </a:r>
            <a:r>
              <a:rPr lang="ru-RU" sz="2400" b="1" dirty="0" smtClean="0">
                <a:solidFill>
                  <a:srgbClr val="000032"/>
                </a:solidFill>
              </a:rPr>
              <a:t>Ветеранов</a:t>
            </a:r>
            <a:r>
              <a:rPr lang="ru-RU" sz="2400" b="1" dirty="0" smtClean="0">
                <a:solidFill>
                  <a:srgbClr val="000032"/>
                </a:solidFill>
                <a:effectLst/>
              </a:rPr>
              <a:t>. </a:t>
            </a:r>
            <a:r>
              <a:rPr lang="ru-RU" sz="2400" b="1" dirty="0">
                <a:solidFill>
                  <a:srgbClr val="000032"/>
                </a:solidFill>
                <a:effectLst/>
              </a:rPr>
              <a:t>Игра ведётся до шести очков.</a:t>
            </a:r>
          </a:p>
          <a:p>
            <a:pPr algn="ctr"/>
            <a:endParaRPr lang="ru-RU" sz="2800" dirty="0" smtClean="0">
              <a:solidFill>
                <a:srgbClr val="000032"/>
              </a:solidFill>
              <a:effectLst/>
            </a:endParaRPr>
          </a:p>
          <a:p>
            <a:pPr algn="ctr"/>
            <a:endParaRPr lang="ru-RU" sz="2800" dirty="0">
              <a:solidFill>
                <a:srgbClr val="000032"/>
              </a:solidFill>
              <a:effectLst>
                <a:reflection blurRad="88900" endPos="31000" dir="5400000" sy="-100000" algn="bl" rotWithShape="0"/>
              </a:effectLst>
            </a:endParaRPr>
          </a:p>
          <a:p>
            <a:pPr algn="ctr"/>
            <a:endParaRPr lang="ru-RU" sz="2800" dirty="0">
              <a:solidFill>
                <a:srgbClr val="000032"/>
              </a:solidFill>
              <a:effectLst>
                <a:reflection blurRad="88900" endPos="3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6084168" y="6021288"/>
            <a:ext cx="2808312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740352" y="332656"/>
            <a:ext cx="304800" cy="304800"/>
          </a:xfrm>
          <a:prstGeom prst="rect">
            <a:avLst/>
          </a:prstGeom>
        </p:spPr>
      </p:pic>
      <p:pic>
        <p:nvPicPr>
          <p:cNvPr id="2" name="Picture 2" descr="http://www.aviarmor.net/tww2/photo/ussr/t-34-100/t34_100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80928"/>
            <a:ext cx="4391918" cy="24087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5214942" y="2143116"/>
            <a:ext cx="2880320" cy="426784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Танк Т-34</a:t>
            </a:r>
            <a:endParaRPr lang="ru-RU" sz="2400" b="1" dirty="0"/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395536" y="409928"/>
            <a:ext cx="3528392" cy="426784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 сентября 1939 года</a:t>
            </a:r>
            <a:endParaRPr lang="ru-RU" sz="2400" b="1" dirty="0"/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349414" y="3573016"/>
            <a:ext cx="3718529" cy="720039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 года. 1941-1945 гг.</a:t>
            </a:r>
            <a:endParaRPr lang="ru-RU" sz="2400" b="1" dirty="0"/>
          </a:p>
        </p:txBody>
      </p:sp>
      <p:pic>
        <p:nvPicPr>
          <p:cNvPr id="9220" name="Picture 4" descr="Картинки по запросу &quot;Вторая Мировая война&quot;&quot;"/>
          <p:cNvPicPr>
            <a:picLocks noChangeAspect="1" noChangeArrowheads="1"/>
          </p:cNvPicPr>
          <p:nvPr/>
        </p:nvPicPr>
        <p:blipFill>
          <a:blip r:embed="rId7"/>
          <a:srcRect r="2083" b="55319"/>
          <a:stretch>
            <a:fillRect/>
          </a:stretch>
        </p:blipFill>
        <p:spPr bwMode="auto">
          <a:xfrm>
            <a:off x="571472" y="1071546"/>
            <a:ext cx="3357586" cy="2000264"/>
          </a:xfrm>
          <a:prstGeom prst="rect">
            <a:avLst/>
          </a:prstGeom>
          <a:noFill/>
        </p:spPr>
      </p:pic>
      <p:pic>
        <p:nvPicPr>
          <p:cNvPr id="9222" name="Picture 6" descr="Картинки по запросу &quot;Великая Отечественная война&quot;&quot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4643446"/>
            <a:ext cx="3571900" cy="185738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28596" y="6000768"/>
            <a:ext cx="357190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Великая Отечественная война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4" action="ppaction://hlinksldjump"/>
          </p:cNvPr>
          <p:cNvSpPr/>
          <p:nvPr/>
        </p:nvSpPr>
        <p:spPr>
          <a:xfrm>
            <a:off x="5436096" y="5733256"/>
            <a:ext cx="3168352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 descr="http://kak.znate.ru/pars_docs/refs/56/55632/55632-25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1" y="1393762"/>
            <a:ext cx="5617001" cy="429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970807" y="356845"/>
            <a:ext cx="7202385" cy="680072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Юрий Борисович Левитан</a:t>
            </a:r>
            <a:endParaRPr lang="ru-RU" sz="3200" b="1" dirty="0"/>
          </a:p>
        </p:txBody>
      </p:sp>
      <p:pic>
        <p:nvPicPr>
          <p:cNvPr id="7" name="Что Где Когда - Правильный ответ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6" cstate="print"/>
          <a:stretch>
            <a:fillRect/>
          </a:stretch>
        </p:blipFill>
        <p:spPr>
          <a:xfrm>
            <a:off x="8604448" y="26331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0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>
            <a:hlinkClick r:id="rId5" action="ppaction://hlinksldjump"/>
          </p:cNvPr>
          <p:cNvSpPr/>
          <p:nvPr/>
        </p:nvSpPr>
        <p:spPr>
          <a:xfrm>
            <a:off x="5436096" y="5733256"/>
            <a:ext cx="3168352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с двумя усеченными противолежащими углами 7"/>
          <p:cNvSpPr/>
          <p:nvPr/>
        </p:nvSpPr>
        <p:spPr>
          <a:xfrm>
            <a:off x="971600" y="476672"/>
            <a:ext cx="7128792" cy="648072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«Бьется в тесной печурке огонь…»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18" y="1604828"/>
            <a:ext cx="5700763" cy="3220770"/>
          </a:xfrm>
          <a:prstGeom prst="rect">
            <a:avLst/>
          </a:prstGeom>
        </p:spPr>
      </p:pic>
      <p:pic>
        <p:nvPicPr>
          <p:cNvPr id="2" name="Музыкальный отв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707904" y="407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9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ww.amic.ru/images/gallery_12-2010/640.1010_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72966"/>
            <a:ext cx="9144000" cy="7330966"/>
          </a:xfrm>
          <a:prstGeom prst="rect">
            <a:avLst/>
          </a:prstGeom>
          <a:noFill/>
        </p:spPr>
      </p:pic>
      <p:pic>
        <p:nvPicPr>
          <p:cNvPr id="5" name="Что Где Когда - Волчок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4" cstate="print"/>
          <a:stretch>
            <a:fillRect/>
          </a:stretch>
        </p:blipFill>
        <p:spPr>
          <a:xfrm>
            <a:off x="7308304" y="4293096"/>
            <a:ext cx="880864" cy="880864"/>
          </a:xfrm>
          <a:prstGeom prst="rect">
            <a:avLst/>
          </a:prstGeom>
        </p:spPr>
      </p:pic>
      <p:sp>
        <p:nvSpPr>
          <p:cNvPr id="6" name="Горизонтальный свиток 5">
            <a:hlinkClick r:id="rId5" action="ppaction://hlinksldjump"/>
          </p:cNvPr>
          <p:cNvSpPr/>
          <p:nvPr/>
        </p:nvSpPr>
        <p:spPr>
          <a:xfrm>
            <a:off x="6516216" y="5805264"/>
            <a:ext cx="237626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Сектор…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Горизонтальный свиток 6">
            <a:hlinkClick r:id="rId6" action="ppaction://hlinksldjump"/>
          </p:cNvPr>
          <p:cNvSpPr/>
          <p:nvPr/>
        </p:nvSpPr>
        <p:spPr>
          <a:xfrm>
            <a:off x="251520" y="6093296"/>
            <a:ext cx="1152128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end</a:t>
            </a:r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…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nevseoboi.com.ua/uploads/posts/2011-09/1316016274_www.nevseoboi.com.ua_by-nevseoboi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sp>
        <p:nvSpPr>
          <p:cNvPr id="5" name="Горизонтальный свиток 4">
            <a:hlinkClick r:id="rId3" action="ppaction://hlinksldjump"/>
          </p:cNvPr>
          <p:cNvSpPr/>
          <p:nvPr/>
        </p:nvSpPr>
        <p:spPr>
          <a:xfrm>
            <a:off x="901688" y="445406"/>
            <a:ext cx="1795644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1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Горизонтальный свиток 5">
            <a:hlinkClick r:id="rId4" action="ppaction://hlinksldjump"/>
          </p:cNvPr>
          <p:cNvSpPr/>
          <p:nvPr/>
        </p:nvSpPr>
        <p:spPr>
          <a:xfrm>
            <a:off x="897132" y="1142069"/>
            <a:ext cx="1800200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2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Горизонтальный свиток 6">
            <a:hlinkClick r:id="rId5" action="ppaction://hlinksldjump"/>
          </p:cNvPr>
          <p:cNvSpPr/>
          <p:nvPr/>
        </p:nvSpPr>
        <p:spPr>
          <a:xfrm>
            <a:off x="897132" y="1974494"/>
            <a:ext cx="1800200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3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Горизонтальный свиток 7">
            <a:hlinkClick r:id="rId6" action="ppaction://hlinksldjump"/>
          </p:cNvPr>
          <p:cNvSpPr/>
          <p:nvPr/>
        </p:nvSpPr>
        <p:spPr>
          <a:xfrm>
            <a:off x="897132" y="2727559"/>
            <a:ext cx="1800200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4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Горизонтальный свиток 8">
            <a:hlinkClick r:id="rId7" action="ppaction://hlinksldjump"/>
          </p:cNvPr>
          <p:cNvSpPr/>
          <p:nvPr/>
        </p:nvSpPr>
        <p:spPr>
          <a:xfrm>
            <a:off x="949594" y="3445545"/>
            <a:ext cx="1800200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5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Горизонтальный свиток 9">
            <a:hlinkClick r:id="rId8" action="ppaction://hlinksldjump"/>
          </p:cNvPr>
          <p:cNvSpPr/>
          <p:nvPr/>
        </p:nvSpPr>
        <p:spPr>
          <a:xfrm>
            <a:off x="3001616" y="412430"/>
            <a:ext cx="1800200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6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Горизонтальный свиток 10">
            <a:hlinkClick r:id="rId9" action="ppaction://hlinksldjump"/>
          </p:cNvPr>
          <p:cNvSpPr/>
          <p:nvPr/>
        </p:nvSpPr>
        <p:spPr>
          <a:xfrm>
            <a:off x="5364088" y="1238931"/>
            <a:ext cx="3406588" cy="2244948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i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Черный ящик</a:t>
            </a:r>
            <a:endParaRPr lang="ru-RU" sz="4400" b="1" i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Горизонтальный свиток 11">
            <a:hlinkClick r:id="rId10" action="ppaction://hlinksldjump"/>
          </p:cNvPr>
          <p:cNvSpPr/>
          <p:nvPr/>
        </p:nvSpPr>
        <p:spPr>
          <a:xfrm>
            <a:off x="3013317" y="1142069"/>
            <a:ext cx="1800200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7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Горизонтальный свиток 12">
            <a:hlinkClick r:id="rId11" action="ppaction://hlinksldjump"/>
          </p:cNvPr>
          <p:cNvSpPr/>
          <p:nvPr/>
        </p:nvSpPr>
        <p:spPr>
          <a:xfrm>
            <a:off x="3013317" y="1969458"/>
            <a:ext cx="1800200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8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Горизонтальный свиток 13">
            <a:hlinkClick r:id="rId12" action="ppaction://hlinksldjump"/>
          </p:cNvPr>
          <p:cNvSpPr/>
          <p:nvPr/>
        </p:nvSpPr>
        <p:spPr>
          <a:xfrm>
            <a:off x="3013317" y="2726077"/>
            <a:ext cx="1800200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9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Горизонтальный свиток 14">
            <a:hlinkClick r:id="rId13" action="ppaction://hlinksldjump"/>
          </p:cNvPr>
          <p:cNvSpPr/>
          <p:nvPr/>
        </p:nvSpPr>
        <p:spPr>
          <a:xfrm>
            <a:off x="2999669" y="3448276"/>
            <a:ext cx="1800200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Блиц 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Горизонтальный свиток 15">
            <a:hlinkClick r:id="rId14" action="ppaction://hlinksldjump"/>
          </p:cNvPr>
          <p:cNvSpPr/>
          <p:nvPr/>
        </p:nvSpPr>
        <p:spPr>
          <a:xfrm>
            <a:off x="2386862" y="4398336"/>
            <a:ext cx="4680520" cy="864096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Видео вопрос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" name="Горизонтальный свиток 16">
            <a:hlinkClick r:id="rId15" action="ppaction://hlinksldjump"/>
          </p:cNvPr>
          <p:cNvSpPr/>
          <p:nvPr/>
        </p:nvSpPr>
        <p:spPr>
          <a:xfrm>
            <a:off x="2382575" y="5477091"/>
            <a:ext cx="4680520" cy="864096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МУЗЫКАЛЬНЫЙ ВОПРОС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nevseoboi.com.ua/uploads/posts/2011-09/1316016274_www.nevseoboi.com.ua_by-nevseoboi-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38"/>
            <a:ext cx="9144000" cy="6885384"/>
          </a:xfrm>
          <a:prstGeom prst="rect">
            <a:avLst/>
          </a:prstGeom>
          <a:noFill/>
        </p:spPr>
      </p:pic>
      <p:sp>
        <p:nvSpPr>
          <p:cNvPr id="2" name="Горизонтальный свиток 1">
            <a:hlinkClick r:id="rId5" action="ppaction://hlinksldjump"/>
          </p:cNvPr>
          <p:cNvSpPr/>
          <p:nvPr/>
        </p:nvSpPr>
        <p:spPr>
          <a:xfrm>
            <a:off x="251520" y="6093296"/>
            <a:ext cx="1152128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end</a:t>
            </a:r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…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Отрывок  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499" y="188640"/>
            <a:ext cx="7580925" cy="56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nevseoboi.com.ua/uploads/posts/2011-09/1316016274_www.nevseoboi.com.ua_by-nevseoboi-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pic>
        <p:nvPicPr>
          <p:cNvPr id="1026" name="Picture 2" descr="http://severpost.ru/docs/upload/14130992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9144000" cy="4329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Что Где Когда - Победа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316416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" y="0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485292" y="116632"/>
            <a:ext cx="8173415" cy="6552728"/>
          </a:xfrm>
          <a:prstGeom prst="horizontalScroll">
            <a:avLst/>
          </a:prstGeom>
          <a:solidFill>
            <a:schemeClr val="bg2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000032"/>
                </a:solidFill>
              </a:rPr>
              <a:t>Вопросы находятся в разложенных на столе </a:t>
            </a:r>
            <a:r>
              <a:rPr lang="ru-RU" sz="2400" b="1" dirty="0" smtClean="0">
                <a:solidFill>
                  <a:srgbClr val="000032"/>
                </a:solidFill>
              </a:rPr>
              <a:t>конвертах – фронтовых треугольниках. </a:t>
            </a:r>
          </a:p>
          <a:p>
            <a:pPr algn="ctr"/>
            <a:endParaRPr lang="ru-RU" sz="2400" b="1" dirty="0" smtClean="0">
              <a:solidFill>
                <a:srgbClr val="000032"/>
              </a:solidFill>
            </a:endParaRPr>
          </a:p>
          <a:p>
            <a:pPr algn="ctr"/>
            <a:r>
              <a:rPr lang="ru-RU" sz="2400" b="1" dirty="0">
                <a:solidFill>
                  <a:srgbClr val="000032"/>
                </a:solidFill>
              </a:rPr>
              <a:t>Волчок раскручивает распорядитель, и вопрос, на котором останавливается стрелка, выбирается для игры. Если выпавший вопрос уже сыграл, то выбирается следующий за ним по часовой стрелке ещё не сыгравший вопрос. </a:t>
            </a:r>
            <a:endParaRPr lang="ru-RU" sz="2400" b="1" dirty="0" smtClean="0">
              <a:solidFill>
                <a:srgbClr val="000032"/>
              </a:solidFill>
            </a:endParaRPr>
          </a:p>
          <a:p>
            <a:pPr algn="ctr"/>
            <a:endParaRPr lang="ru-RU" sz="2400" b="1" dirty="0" smtClean="0">
              <a:solidFill>
                <a:srgbClr val="000032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32"/>
                </a:solidFill>
              </a:rPr>
              <a:t>Обсуждение </a:t>
            </a:r>
            <a:r>
              <a:rPr lang="ru-RU" sz="2400" b="1" dirty="0">
                <a:solidFill>
                  <a:srgbClr val="000032"/>
                </a:solidFill>
              </a:rPr>
              <a:t>ведётся одну минуту. В конце обсуждения капитан команды должен назвать знатока, который даст ответ. </a:t>
            </a:r>
          </a:p>
          <a:p>
            <a:pPr algn="ctr"/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97913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285720" y="0"/>
            <a:ext cx="8572560" cy="6572272"/>
          </a:xfrm>
          <a:prstGeom prst="horizontalScroll">
            <a:avLst/>
          </a:prstGeom>
          <a:solidFill>
            <a:schemeClr val="bg2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2300" b="1" dirty="0" smtClean="0">
              <a:solidFill>
                <a:srgbClr val="000032"/>
              </a:solidFill>
            </a:endParaRPr>
          </a:p>
          <a:p>
            <a:pPr algn="ctr"/>
            <a:r>
              <a:rPr lang="ru-RU" sz="2300" b="1" dirty="0" smtClean="0">
                <a:solidFill>
                  <a:srgbClr val="000032"/>
                </a:solidFill>
              </a:rPr>
              <a:t>Если </a:t>
            </a:r>
            <a:r>
              <a:rPr lang="ru-RU" sz="2300" b="1" dirty="0">
                <a:solidFill>
                  <a:srgbClr val="000032"/>
                </a:solidFill>
              </a:rPr>
              <a:t>знатоки не </a:t>
            </a:r>
            <a:r>
              <a:rPr lang="ru-RU" sz="2300" b="1" dirty="0" smtClean="0">
                <a:solidFill>
                  <a:srgbClr val="000032"/>
                </a:solidFill>
              </a:rPr>
              <a:t>знают </a:t>
            </a:r>
            <a:r>
              <a:rPr lang="ru-RU" sz="2300" b="1" dirty="0">
                <a:solidFill>
                  <a:srgbClr val="000032"/>
                </a:solidFill>
              </a:rPr>
              <a:t>ответа на заданный вопрос, они могут обратиться к знатокам в </a:t>
            </a:r>
            <a:r>
              <a:rPr lang="ru-RU" sz="2300" b="1" dirty="0" smtClean="0">
                <a:solidFill>
                  <a:srgbClr val="000032"/>
                </a:solidFill>
              </a:rPr>
              <a:t>зале, но только ОДИН раз за игру.</a:t>
            </a:r>
          </a:p>
          <a:p>
            <a:pPr algn="ctr"/>
            <a:endParaRPr lang="ru-RU" sz="2300" b="1" dirty="0" smtClean="0">
              <a:solidFill>
                <a:srgbClr val="000032"/>
              </a:solidFill>
            </a:endParaRPr>
          </a:p>
          <a:p>
            <a:pPr algn="ctr"/>
            <a:r>
              <a:rPr lang="ru-RU" sz="2300" b="1" dirty="0" smtClean="0">
                <a:solidFill>
                  <a:srgbClr val="132133"/>
                </a:solidFill>
              </a:rPr>
              <a:t>Результаты игры будут записываться на  доске.</a:t>
            </a:r>
          </a:p>
          <a:p>
            <a:pPr algn="ctr"/>
            <a:endParaRPr lang="ru-RU" sz="2300" b="1" dirty="0" smtClean="0">
              <a:solidFill>
                <a:srgbClr val="132133"/>
              </a:solidFill>
            </a:endParaRPr>
          </a:p>
          <a:p>
            <a:pPr algn="ctr"/>
            <a:r>
              <a:rPr lang="ru-RU" sz="2300" b="1" dirty="0" smtClean="0">
                <a:solidFill>
                  <a:srgbClr val="132133"/>
                </a:solidFill>
              </a:rPr>
              <a:t>Так как знатоки находятся в зале не одни, существует потенциальная возможность несанкционированной подсказки. Для предотвращения этого при обсуждении вопроса в зале находится распорядитель.</a:t>
            </a:r>
          </a:p>
          <a:p>
            <a:pPr algn="ctr"/>
            <a:r>
              <a:rPr lang="ru-RU" sz="2300" b="1" dirty="0" smtClean="0">
                <a:solidFill>
                  <a:srgbClr val="132133"/>
                </a:solidFill>
              </a:rPr>
              <a:t>При нарушении правил человек, подсказавший ответ, удаляется из зала, а ведущий имеет право не засчитывать ответ.</a:t>
            </a:r>
          </a:p>
          <a:p>
            <a:pPr algn="ctr"/>
            <a:endParaRPr lang="ru-RU" sz="2400" b="1" dirty="0" smtClean="0">
              <a:solidFill>
                <a:srgbClr val="000032"/>
              </a:solidFill>
            </a:endParaRPr>
          </a:p>
          <a:p>
            <a:pPr algn="ctr"/>
            <a:endParaRPr lang="ru-RU" sz="2400" b="1" dirty="0">
              <a:solidFill>
                <a:srgbClr val="0000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633" r="5927" b="-633"/>
          <a:stretch/>
        </p:blipFill>
        <p:spPr>
          <a:xfrm>
            <a:off x="0" y="-171400"/>
            <a:ext cx="9217024" cy="7128792"/>
          </a:xfrm>
          <a:prstGeom prst="rect">
            <a:avLst/>
          </a:prstGeom>
        </p:spPr>
      </p:pic>
      <p:pic>
        <p:nvPicPr>
          <p:cNvPr id="4" name="Что Где Когда - Гонг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  <p:sp>
        <p:nvSpPr>
          <p:cNvPr id="6" name="Горизонтальный свиток 5">
            <a:hlinkClick r:id="rId5" action="ppaction://hlinksldjump"/>
          </p:cNvPr>
          <p:cNvSpPr/>
          <p:nvPr/>
        </p:nvSpPr>
        <p:spPr>
          <a:xfrm>
            <a:off x="323528" y="6021288"/>
            <a:ext cx="2808312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КРУТИТЬ ВОЛЧОК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2285992"/>
            <a:ext cx="7704856" cy="1631216"/>
          </a:xfrm>
          <a:prstGeom prst="rect">
            <a:avLst/>
          </a:prstGeom>
          <a:effectLst>
            <a:glow rad="127000">
              <a:schemeClr val="bg1">
                <a:lumMod val="95000"/>
                <a:alpha val="66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 prst="relaxedInset"/>
              <a:extrusionClr>
                <a:srgbClr val="FFC000"/>
              </a:extrusionClr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ru-RU" sz="100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glow rad="469900">
                    <a:schemeClr val="accent1">
                      <a:lumMod val="60000"/>
                      <a:lumOff val="40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ИГРа</a:t>
            </a:r>
            <a:endParaRPr lang="ru-RU" sz="10000" b="1" cap="all" dirty="0">
              <a:ln w="0"/>
              <a:solidFill>
                <a:schemeClr val="accent6">
                  <a:lumMod val="75000"/>
                </a:schemeClr>
              </a:solidFill>
              <a:effectLst>
                <a:glow rad="469900">
                  <a:schemeClr val="tx2">
                    <a:lumMod val="40000"/>
                    <a:lumOff val="60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outh-african-lodges.com/blog/wp-content/uploads/2013/08/EYES-AFrican-Ow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369" y="0"/>
            <a:ext cx="10001369" cy="68853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Горизонтальный свиток 8">
            <a:hlinkClick r:id="rId3" action="ppaction://hlinksldjump"/>
          </p:cNvPr>
          <p:cNvSpPr/>
          <p:nvPr/>
        </p:nvSpPr>
        <p:spPr>
          <a:xfrm>
            <a:off x="4067944" y="332656"/>
            <a:ext cx="2376264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1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4067944" y="1124744"/>
            <a:ext cx="2376264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2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Горизонтальный свиток 10">
            <a:hlinkClick r:id="rId5" action="ppaction://hlinksldjump"/>
          </p:cNvPr>
          <p:cNvSpPr/>
          <p:nvPr/>
        </p:nvSpPr>
        <p:spPr>
          <a:xfrm>
            <a:off x="4067944" y="1836732"/>
            <a:ext cx="2375725" cy="584156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3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Горизонтальный свиток 11">
            <a:hlinkClick r:id="rId6" action="ppaction://hlinksldjump"/>
          </p:cNvPr>
          <p:cNvSpPr/>
          <p:nvPr/>
        </p:nvSpPr>
        <p:spPr>
          <a:xfrm>
            <a:off x="4039738" y="2564904"/>
            <a:ext cx="2403931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4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Горизонтальный свиток 12">
            <a:hlinkClick r:id="rId7" action="ppaction://hlinksldjump"/>
          </p:cNvPr>
          <p:cNvSpPr/>
          <p:nvPr/>
        </p:nvSpPr>
        <p:spPr>
          <a:xfrm>
            <a:off x="4090166" y="3284984"/>
            <a:ext cx="2398486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5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Горизонтальный свиток 13">
            <a:hlinkClick r:id="rId8" action="ppaction://hlinksldjump"/>
          </p:cNvPr>
          <p:cNvSpPr/>
          <p:nvPr/>
        </p:nvSpPr>
        <p:spPr>
          <a:xfrm>
            <a:off x="6620087" y="306429"/>
            <a:ext cx="2376264" cy="602291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6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Горизонтальный свиток 15">
            <a:hlinkClick r:id="rId9" action="ppaction://hlinksldjump"/>
          </p:cNvPr>
          <p:cNvSpPr/>
          <p:nvPr/>
        </p:nvSpPr>
        <p:spPr>
          <a:xfrm>
            <a:off x="6620088" y="3283768"/>
            <a:ext cx="2376264" cy="5772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Блиц-вопрос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Горизонтальный свиток 14">
            <a:hlinkClick r:id="rId10" action="ppaction://hlinksldjump"/>
          </p:cNvPr>
          <p:cNvSpPr/>
          <p:nvPr/>
        </p:nvSpPr>
        <p:spPr>
          <a:xfrm>
            <a:off x="6620087" y="1844824"/>
            <a:ext cx="2376264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8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" name="Горизонтальный свиток 16">
            <a:hlinkClick r:id="rId11" action="ppaction://hlinksldjump"/>
          </p:cNvPr>
          <p:cNvSpPr/>
          <p:nvPr/>
        </p:nvSpPr>
        <p:spPr>
          <a:xfrm>
            <a:off x="6620087" y="2564904"/>
            <a:ext cx="2376264" cy="57606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9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Горизонтальный свиток 18">
            <a:hlinkClick r:id="rId12" action="ppaction://hlinksldjump"/>
          </p:cNvPr>
          <p:cNvSpPr/>
          <p:nvPr/>
        </p:nvSpPr>
        <p:spPr>
          <a:xfrm>
            <a:off x="4211960" y="4887191"/>
            <a:ext cx="4680520" cy="628825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Музыкальный вопрос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Горизонтальный свиток 19">
            <a:hlinkClick r:id="rId13" action="ppaction://hlinksldjump"/>
          </p:cNvPr>
          <p:cNvSpPr/>
          <p:nvPr/>
        </p:nvSpPr>
        <p:spPr>
          <a:xfrm>
            <a:off x="4211960" y="4156294"/>
            <a:ext cx="4680520" cy="596572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Видео вопрос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2" name="Горизонтальный свиток 21">
            <a:hlinkClick r:id="rId14" action="ppaction://hlinksldjump"/>
          </p:cNvPr>
          <p:cNvSpPr/>
          <p:nvPr/>
        </p:nvSpPr>
        <p:spPr>
          <a:xfrm>
            <a:off x="6660232" y="1124744"/>
            <a:ext cx="2336119" cy="567578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7 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Горизонтальный свиток 22">
            <a:hlinkClick r:id="rId15" action="ppaction://hlinksldjump"/>
          </p:cNvPr>
          <p:cNvSpPr/>
          <p:nvPr/>
        </p:nvSpPr>
        <p:spPr>
          <a:xfrm>
            <a:off x="4211960" y="5684325"/>
            <a:ext cx="4680520" cy="551772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ЧЕРНЫЙ ЯЩИК</a:t>
            </a:r>
            <a:endParaRPr lang="ru-RU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pic>
        <p:nvPicPr>
          <p:cNvPr id="6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604448" y="97255"/>
            <a:ext cx="304800" cy="304800"/>
          </a:xfrm>
          <a:prstGeom prst="rect">
            <a:avLst/>
          </a:prstGeom>
        </p:spPr>
      </p:pic>
      <p:sp>
        <p:nvSpPr>
          <p:cNvPr id="8" name="Горизонтальный свиток 7">
            <a:hlinkClick r:id="rId6" action="ppaction://hlinksldjump"/>
          </p:cNvPr>
          <p:cNvSpPr/>
          <p:nvPr/>
        </p:nvSpPr>
        <p:spPr>
          <a:xfrm>
            <a:off x="4106252" y="402055"/>
            <a:ext cx="4786228" cy="78370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1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4929190" y="1772816"/>
            <a:ext cx="3963290" cy="3312368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Какому полководцу, четырежды герою Советского Союза народ присвоил почетное звание «Маршала Победы»?</a:t>
            </a:r>
            <a:endParaRPr lang="ru-RU" sz="2800" b="1" dirty="0"/>
          </a:p>
        </p:txBody>
      </p:sp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1" name="Горизонтальный свиток 10">
            <a:hlinkClick r:id="rId6" action="ppaction://hlinksldjump"/>
          </p:cNvPr>
          <p:cNvSpPr/>
          <p:nvPr/>
        </p:nvSpPr>
        <p:spPr>
          <a:xfrm>
            <a:off x="5076056" y="5445224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395536" y="116632"/>
            <a:ext cx="576064" cy="5486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1</a:t>
            </a:r>
            <a:endParaRPr lang="ru-RU" sz="2000" b="1" dirty="0"/>
          </a:p>
        </p:txBody>
      </p:sp>
      <p:pic>
        <p:nvPicPr>
          <p:cNvPr id="1030" name="Picture 6" descr="http://donetsk.kiev.ua/wp-content/gallery/9-may/donetskkievua-9may2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r="5041"/>
          <a:stretch/>
        </p:blipFill>
        <p:spPr bwMode="auto">
          <a:xfrm>
            <a:off x="266467" y="2279291"/>
            <a:ext cx="4233525" cy="2299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2204864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249289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Сектор 2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что где когда - внимание, вопрос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172400" y="332656"/>
            <a:ext cx="304800" cy="304800"/>
          </a:xfrm>
          <a:prstGeom prst="rect">
            <a:avLst/>
          </a:prstGeom>
        </p:spPr>
      </p:pic>
      <p:sp>
        <p:nvSpPr>
          <p:cNvPr id="6" name="Горизонтальный свиток 5">
            <a:hlinkClick r:id="rId6" action="ppaction://hlinksldjump"/>
          </p:cNvPr>
          <p:cNvSpPr/>
          <p:nvPr/>
        </p:nvSpPr>
        <p:spPr>
          <a:xfrm>
            <a:off x="1168388" y="607640"/>
            <a:ext cx="2196244" cy="783704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СЕКТОР 2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4214810" y="360040"/>
            <a:ext cx="4821685" cy="5229200"/>
          </a:xfrm>
          <a:prstGeom prst="snip2DiagRect">
            <a:avLst/>
          </a:prstGeom>
          <a:solidFill>
            <a:schemeClr val="accent1">
              <a:alpha val="4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/>
              <a:t>Ольга </a:t>
            </a:r>
            <a:r>
              <a:rPr lang="ru-RU" sz="2200" b="1" dirty="0" err="1" smtClean="0"/>
              <a:t>Берггольц</a:t>
            </a:r>
            <a:r>
              <a:rPr lang="ru-RU" sz="2200" b="1" dirty="0" smtClean="0"/>
              <a:t> в поэме </a:t>
            </a:r>
          </a:p>
          <a:p>
            <a:pPr algn="ctr"/>
            <a:r>
              <a:rPr lang="ru-RU" sz="2200" b="1" dirty="0" smtClean="0"/>
              <a:t>«Февральский дневник» писала: </a:t>
            </a:r>
          </a:p>
          <a:p>
            <a:pPr algn="ctr"/>
            <a:endParaRPr lang="ru-RU" sz="2200" b="1" i="1" dirty="0" smtClean="0"/>
          </a:p>
          <a:p>
            <a:pPr algn="ctr"/>
            <a:r>
              <a:rPr lang="ru-RU" sz="2200" b="1" i="1" dirty="0" smtClean="0"/>
              <a:t>«И услыхали дальней </a:t>
            </a:r>
            <a:r>
              <a:rPr lang="ru-RU" sz="2200" b="1" i="1" dirty="0" err="1" smtClean="0"/>
              <a:t>кононады</a:t>
            </a:r>
            <a:endParaRPr lang="ru-RU" sz="2200" b="1" i="1" dirty="0" smtClean="0"/>
          </a:p>
          <a:p>
            <a:pPr algn="ctr"/>
            <a:r>
              <a:rPr lang="ru-RU" sz="2200" b="1" i="1" dirty="0" smtClean="0"/>
              <a:t>Рыдающий, тяжелый, мерный гул.</a:t>
            </a:r>
          </a:p>
          <a:p>
            <a:pPr algn="ctr"/>
            <a:r>
              <a:rPr lang="ru-RU" sz="2200" b="1" i="1" dirty="0" smtClean="0"/>
              <a:t>То армия рвала кольцо блокады,</a:t>
            </a:r>
          </a:p>
          <a:p>
            <a:pPr algn="ctr"/>
            <a:r>
              <a:rPr lang="ru-RU" sz="2200" b="1" i="1" dirty="0" smtClean="0"/>
              <a:t>Вела огонь по нашему врагу»</a:t>
            </a:r>
          </a:p>
          <a:p>
            <a:pPr algn="ctr"/>
            <a:endParaRPr lang="ru-RU" sz="2200" b="1" i="1" dirty="0" smtClean="0"/>
          </a:p>
          <a:p>
            <a:pPr algn="ctr"/>
            <a:r>
              <a:rPr lang="ru-RU" sz="2200" b="1" dirty="0" smtClean="0"/>
              <a:t>О каком городе говорила поэтесса?</a:t>
            </a:r>
            <a:endParaRPr lang="ru-RU" sz="2200" b="1" dirty="0"/>
          </a:p>
        </p:txBody>
      </p:sp>
      <p:pic>
        <p:nvPicPr>
          <p:cNvPr id="10" name="Что Где Когда - Отбивка минуты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7" cstate="print"/>
          <a:stretch>
            <a:fillRect/>
          </a:stretch>
        </p:blipFill>
        <p:spPr>
          <a:xfrm>
            <a:off x="467544" y="6309320"/>
            <a:ext cx="304800" cy="304800"/>
          </a:xfrm>
          <a:prstGeom prst="rect">
            <a:avLst/>
          </a:prstGeom>
        </p:spPr>
      </p:pic>
      <p:sp>
        <p:nvSpPr>
          <p:cNvPr id="11" name="Горизонтальный свиток 10">
            <a:hlinkClick r:id="rId6" action="ppaction://hlinksldjump"/>
          </p:cNvPr>
          <p:cNvSpPr/>
          <p:nvPr/>
        </p:nvSpPr>
        <p:spPr>
          <a:xfrm>
            <a:off x="5292080" y="5805264"/>
            <a:ext cx="3096344" cy="720080"/>
          </a:xfrm>
          <a:prstGeom prst="horizontalScroll">
            <a:avLst/>
          </a:prstGeom>
          <a:solidFill>
            <a:schemeClr val="bg2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ПРАВИЛЬНЫЙ ОТВЕТ</a:t>
            </a:r>
            <a:endParaRPr lang="ru-RU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395536" y="360040"/>
            <a:ext cx="576064" cy="5486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2</a:t>
            </a:r>
            <a:endParaRPr lang="ru-RU" sz="2000" b="1" dirty="0"/>
          </a:p>
        </p:txBody>
      </p:sp>
      <p:pic>
        <p:nvPicPr>
          <p:cNvPr id="3076" name="Picture 4" descr="http://bse.uaio.ru/DE/98/09050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85926"/>
            <a:ext cx="3665912" cy="2000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8" name="Picture 6" descr="http://www.litsovet.ru/images/galleries/3212/20170/14036c5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8" y="4281312"/>
            <a:ext cx="3730324" cy="1902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3" descr="C:\Users\Лера\Desktop\Что Где Когда\Картинки\1343720418_gifs_0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8" y="2500306"/>
            <a:ext cx="2592288" cy="25922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1669</TotalTime>
  <Words>880</Words>
  <Application>Microsoft Office PowerPoint</Application>
  <PresentationFormat>Экран (4:3)</PresentationFormat>
  <Paragraphs>163</Paragraphs>
  <Slides>36</Slides>
  <Notes>1</Notes>
  <HiddenSlides>0</HiddenSlides>
  <MMClips>45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Лера</dc:creator>
  <cp:lastModifiedBy>Пользователь</cp:lastModifiedBy>
  <cp:revision>182</cp:revision>
  <dcterms:created xsi:type="dcterms:W3CDTF">2015-03-09T20:31:54Z</dcterms:created>
  <dcterms:modified xsi:type="dcterms:W3CDTF">2022-04-28T16:02:24Z</dcterms:modified>
</cp:coreProperties>
</file>